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sldIdLst>
    <p:sldId id="256" r:id="rId2"/>
    <p:sldId id="266" r:id="rId3"/>
    <p:sldId id="273" r:id="rId4"/>
    <p:sldId id="274" r:id="rId5"/>
    <p:sldId id="275" r:id="rId6"/>
    <p:sldId id="276" r:id="rId7"/>
    <p:sldId id="277" r:id="rId8"/>
    <p:sldId id="272" r:id="rId9"/>
    <p:sldId id="278" r:id="rId10"/>
    <p:sldId id="257" r:id="rId11"/>
    <p:sldId id="258" r:id="rId12"/>
    <p:sldId id="271" r:id="rId13"/>
    <p:sldId id="270" r:id="rId14"/>
    <p:sldId id="268" r:id="rId15"/>
    <p:sldId id="269" r:id="rId16"/>
    <p:sldId id="260" r:id="rId17"/>
    <p:sldId id="259" r:id="rId18"/>
    <p:sldId id="264" r:id="rId19"/>
    <p:sldId id="261" r:id="rId20"/>
    <p:sldId id="263" r:id="rId21"/>
    <p:sldId id="279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2D152-8A32-45B1-915F-286CD685638E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957BC-D85F-4636-A12E-F102DBCF29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5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05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293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4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1182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082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1110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05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15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781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3098-42A8-D33C-EC57-25E29B5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B972E-404F-B670-823E-B0ACE3A60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FBE4-B19C-7A73-E3F3-4AB01ABD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196-C57A-4904-B8EF-38B699B999EA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149D-9717-602A-CA8B-B4A4C3A6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7D8D-2B5C-B886-CAD5-B1F22DC0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9F2-175C-4891-95DD-788D1F8102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63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55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83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5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22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88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1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951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4B5B-B6E9-405F-B020-F2D9E4CB7A32}" type="datetimeFigureOut">
              <a:rPr lang="en-CA" smtClean="0"/>
              <a:t>2025-01-06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46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thys.pnnl.gov/sites/default/files/publications/jmse-09-00173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naconda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9B683FEA-88C7-B202-633E-781F53C6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8588" b="1480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01142-05CF-8A61-B4FC-FB8DAB51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CA"/>
              <a:t>Back to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56CC3-A742-FB56-27C1-104455266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CA"/>
              <a:t>Principles of Sound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68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49C4-7FB4-95E5-E8E3-D2A21E28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213182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3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A3CD-3814-D1D6-96D3-2DCA00800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5097" y="624001"/>
            <a:ext cx="3281559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1700" b="0" i="0" u="none" strike="noStrike" baseline="0" dirty="0"/>
              <a:t>Changes in density (compression and expansion)</a:t>
            </a:r>
          </a:p>
          <a:p>
            <a:pPr marR="0" lvl="0"/>
            <a:r>
              <a:rPr lang="en-US" sz="1700" b="0" i="0" u="none" strike="noStrike" baseline="0" dirty="0"/>
              <a:t>Air, water, sound, electromagnetic, gravity</a:t>
            </a:r>
          </a:p>
        </p:txBody>
      </p:sp>
      <p:pic>
        <p:nvPicPr>
          <p:cNvPr id="4" name="Picture 3" descr="animation showing particle motion for a longitudinal pressure wave highlighting the difference between particle motion and wave propagation.">
            <a:extLst>
              <a:ext uri="{FF2B5EF4-FFF2-40B4-BE49-F238E27FC236}">
                <a16:creationId xmlns:a16="http://schemas.microsoft.com/office/drawing/2014/main" id="{217F0BB3-4C37-C2E4-C97B-CBC010368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2734056"/>
            <a:ext cx="10451592" cy="34838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590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711F-850F-12FD-155B-617902CD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measures: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6980F-41DD-0E9E-03ED-A4DFF3C6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2000" b="0" i="0" u="none" strike="noStrike" baseline="0" dirty="0"/>
              <a:t>Amplitude (A, unitless), </a:t>
            </a:r>
          </a:p>
          <a:p>
            <a:pPr marR="0" lvl="0"/>
            <a:r>
              <a:rPr lang="en-US" sz="2000" dirty="0"/>
              <a:t>W</a:t>
            </a:r>
            <a:r>
              <a:rPr lang="en-US" sz="2000" b="0" i="0" u="none" strike="noStrike" baseline="0" dirty="0"/>
              <a:t>avelength (</a:t>
            </a:r>
            <a:r>
              <a:rPr lang="en-US" sz="2000" b="0" i="1" u="none" strike="noStrike" baseline="0" dirty="0"/>
              <a:t>λ, m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eriod (</a:t>
            </a:r>
            <a:r>
              <a:rPr lang="en-US" sz="2000" b="0" i="1" u="none" strike="noStrike" baseline="0" dirty="0" err="1"/>
              <a:t>τ,s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hase (</a:t>
            </a:r>
            <a:r>
              <a:rPr lang="en-US" sz="2000" b="0" i="1" u="none" strike="noStrike" baseline="0" dirty="0"/>
              <a:t>ϕ,</a:t>
            </a:r>
            <a:r>
              <a:rPr lang="en-US" sz="2000" b="0" i="0" u="none" strike="noStrike" baseline="0" dirty="0"/>
              <a:t> radians)</a:t>
            </a:r>
          </a:p>
          <a:p>
            <a:r>
              <a:rPr lang="en-US" sz="2000" b="0" i="0" u="none" strike="noStrike" baseline="0" dirty="0"/>
              <a:t>k - the wave number (</a:t>
            </a:r>
            <a:r>
              <a:rPr lang="en-US" sz="2000" b="0" i="1" u="none" strike="noStrike" baseline="0" dirty="0"/>
              <a:t>1/λ</a:t>
            </a:r>
            <a:r>
              <a:rPr lang="en-US" sz="2000" b="0" i="0" u="none" strike="noStrike" baseline="0" dirty="0"/>
              <a:t>),</a:t>
            </a:r>
          </a:p>
          <a:p>
            <a:r>
              <a:rPr lang="en-US" sz="2000" b="0" i="0" u="none" strike="noStrike" baseline="0" dirty="0"/>
              <a:t>ω - angular frequency (</a:t>
            </a:r>
            <a:r>
              <a:rPr lang="en-US" sz="2000" b="0" i="1" u="none" strike="noStrike" baseline="0" dirty="0"/>
              <a:t>π/τ</a:t>
            </a:r>
            <a:r>
              <a:rPr lang="en-US" sz="2000" b="0" i="0" u="none" strike="noStrike" baseline="0" dirty="0"/>
              <a:t>) </a:t>
            </a:r>
          </a:p>
          <a:p>
            <a:endParaRPr lang="en-US" sz="1600" b="0" i="0" u="none" strike="noStrike" baseline="0" dirty="0"/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pic>
        <p:nvPicPr>
          <p:cNvPr id="33" name="Picture 32" descr="A diagram of an oscillating sine wave&#10;&#10;Description automatically generated">
            <a:extLst>
              <a:ext uri="{FF2B5EF4-FFF2-40B4-BE49-F238E27FC236}">
                <a16:creationId xmlns:a16="http://schemas.microsoft.com/office/drawing/2014/main" id="{DBA8267D-9CB2-FF0B-9ADF-ECCF61E4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22" y="301640"/>
            <a:ext cx="4953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7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black circle with a line&#10;&#10;Description automatically generated">
            <a:extLst>
              <a:ext uri="{FF2B5EF4-FFF2-40B4-BE49-F238E27FC236}">
                <a16:creationId xmlns:a16="http://schemas.microsoft.com/office/drawing/2014/main" id="{B487DA0E-B3AD-B568-44CB-B5283A805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621" y="2148009"/>
            <a:ext cx="5508486" cy="1836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C71D8-8ABB-D9A7-A61D-C6941A9B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wave equation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358F3-E8DD-D011-EAD5-2B26B000D474}"/>
              </a:ext>
            </a:extLst>
          </p:cNvPr>
          <p:cNvSpPr txBox="1"/>
          <p:nvPr/>
        </p:nvSpPr>
        <p:spPr>
          <a:xfrm>
            <a:off x="5886450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EE9632-DC39-F5D5-C222-C5262FA2DEEE}"/>
              </a:ext>
            </a:extLst>
          </p:cNvPr>
          <p:cNvGrpSpPr/>
          <p:nvPr/>
        </p:nvGrpSpPr>
        <p:grpSpPr>
          <a:xfrm>
            <a:off x="509451" y="1751069"/>
            <a:ext cx="3607491" cy="1045030"/>
            <a:chOff x="509451" y="1751069"/>
            <a:chExt cx="3607491" cy="10450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/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2400" dirty="0">
                      <a:solidFill>
                        <a:schemeClr val="tx1"/>
                      </a:solidFill>
                    </a:rPr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a:fld id="{825F15A7-03F4-43D7-82C5-3E23DA2F108C}" type="mathplaceholder"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a:t>.</a:t>
                        </a:fld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CC2EE1-5B52-1501-2D9D-96539698E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3414" y="1751069"/>
                  <a:ext cx="2243528" cy="1045030"/>
                </a:xfrm>
                <a:prstGeom prst="rect">
                  <a:avLst/>
                </a:prstGeom>
                <a:blipFill>
                  <a:blip r:embed="rId3"/>
                  <a:stretch>
                    <a:fillRect b="-7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56970-F6F0-CBC1-6C80-C7DC014FB642}"/>
                </a:ext>
              </a:extLst>
            </p:cNvPr>
            <p:cNvSpPr txBox="1"/>
            <p:nvPr/>
          </p:nvSpPr>
          <p:spPr>
            <a:xfrm>
              <a:off x="509451" y="1906175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0- DOF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5EA96A-35E1-59FF-AE2E-1980AAEDE299}"/>
              </a:ext>
            </a:extLst>
          </p:cNvPr>
          <p:cNvGrpSpPr/>
          <p:nvPr/>
        </p:nvGrpSpPr>
        <p:grpSpPr>
          <a:xfrm>
            <a:off x="509451" y="3568065"/>
            <a:ext cx="3846441" cy="1202958"/>
            <a:chOff x="509451" y="3550635"/>
            <a:chExt cx="3846441" cy="12029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/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CA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B8E35E-BB76-2178-CEAE-ACCA007FA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463" y="3550635"/>
                  <a:ext cx="2721429" cy="1202958"/>
                </a:xfrm>
                <a:prstGeom prst="rect">
                  <a:avLst/>
                </a:prstGeom>
                <a:blipFill>
                  <a:blip r:embed="rId4"/>
                  <a:stretch>
                    <a:fillRect b="-65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77953C-FE3B-DB9A-15A5-EFB61F1A5B10}"/>
                </a:ext>
              </a:extLst>
            </p:cNvPr>
            <p:cNvSpPr txBox="1"/>
            <p:nvPr/>
          </p:nvSpPr>
          <p:spPr>
            <a:xfrm>
              <a:off x="509451" y="3705838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1- DOF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018AB8-2161-A784-BF91-A141BD84D597}"/>
                  </a:ext>
                </a:extLst>
              </p:cNvPr>
              <p:cNvSpPr txBox="1"/>
              <p:nvPr/>
            </p:nvSpPr>
            <p:spPr>
              <a:xfrm>
                <a:off x="2086883" y="5385254"/>
                <a:ext cx="1816588" cy="741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018AB8-2161-A784-BF91-A141BD84D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883" y="5385254"/>
                <a:ext cx="1816588" cy="7412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23CE19-4390-4E40-7AA3-21A53F997880}"/>
              </a:ext>
            </a:extLst>
          </p:cNvPr>
          <p:cNvGrpSpPr/>
          <p:nvPr/>
        </p:nvGrpSpPr>
        <p:grpSpPr>
          <a:xfrm>
            <a:off x="509451" y="5399418"/>
            <a:ext cx="8255275" cy="804259"/>
            <a:chOff x="509451" y="5399418"/>
            <a:chExt cx="8255275" cy="8042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2A93DD0-9DB7-8E72-7B17-43D529C26032}"/>
                    </a:ext>
                  </a:extLst>
                </p:cNvPr>
                <p:cNvSpPr txBox="1"/>
                <p:nvPr/>
              </p:nvSpPr>
              <p:spPr>
                <a:xfrm>
                  <a:off x="4490992" y="5399418"/>
                  <a:ext cx="4273734" cy="8042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2400" i="1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CA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2A93DD0-9DB7-8E72-7B17-43D529C26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992" y="5399418"/>
                  <a:ext cx="4273734" cy="8042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308795-426F-6C4C-C211-F58F8E3DE98A}"/>
                </a:ext>
              </a:extLst>
            </p:cNvPr>
            <p:cNvSpPr txBox="1"/>
            <p:nvPr/>
          </p:nvSpPr>
          <p:spPr>
            <a:xfrm>
              <a:off x="509451" y="5494290"/>
              <a:ext cx="2211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/>
                <a:t>3- DOF</a:t>
              </a:r>
            </a:p>
          </p:txBody>
        </p:sp>
      </p:grpSp>
      <p:pic>
        <p:nvPicPr>
          <p:cNvPr id="25" name="Picture 24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919424F-60D4-A15C-F3C6-4D563BF63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67886"/>
          <a:stretch/>
        </p:blipFill>
        <p:spPr>
          <a:xfrm>
            <a:off x="4490992" y="2923888"/>
            <a:ext cx="7651026" cy="1517604"/>
          </a:xfrm>
          <a:prstGeom prst="rect">
            <a:avLst/>
          </a:prstGeom>
        </p:spPr>
      </p:pic>
      <p:pic>
        <p:nvPicPr>
          <p:cNvPr id="29" name="Picture 28" descr="A lin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B911A809-F667-F1B4-E95B-4AB1B2CA0C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32" y="1495049"/>
            <a:ext cx="7835307" cy="39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/>
              <p:nvPr/>
            </p:nvSpPr>
            <p:spPr>
              <a:xfrm>
                <a:off x="5257800" y="3151103"/>
                <a:ext cx="1428969" cy="55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151103"/>
                <a:ext cx="1428969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/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blipFill>
                <a:blip r:embed="rId3"/>
                <a:stretch>
                  <a:fillRect l="-12857" t="-4348" r="-14286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/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9C1A2B9-5D26-0B90-EBD0-AA19A74514B0}"/>
              </a:ext>
            </a:extLst>
          </p:cNvPr>
          <p:cNvSpPr txBox="1"/>
          <p:nvPr/>
        </p:nvSpPr>
        <p:spPr>
          <a:xfrm>
            <a:off x="4401274" y="3764280"/>
            <a:ext cx="496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second derivative of pressure varies spatially in all directions.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4758D-C941-0CF0-7C7B-C20530BC33B8}"/>
              </a:ext>
            </a:extLst>
          </p:cNvPr>
          <p:cNvSpPr txBox="1"/>
          <p:nvPr/>
        </p:nvSpPr>
        <p:spPr>
          <a:xfrm>
            <a:off x="4401274" y="4428261"/>
            <a:ext cx="537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pressure changes over time (its second derivative with respect to time)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/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i="1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DE2221-AD1C-A1F6-B48C-343CC8701E23}"/>
              </a:ext>
            </a:extLst>
          </p:cNvPr>
          <p:cNvSpPr txBox="1"/>
          <p:nvPr/>
        </p:nvSpPr>
        <p:spPr>
          <a:xfrm>
            <a:off x="1696720" y="1875309"/>
            <a:ext cx="9280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change in particle velocity leads to a change in pressure</a:t>
            </a:r>
            <a:r>
              <a:rPr lang="en-US" dirty="0"/>
              <a:t>. The pressure drives the particle motion, which feeds back into pressure changes, completing the cycle of wave propagation.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84123-D263-7B59-0E5E-9B5856F95AE4}"/>
              </a:ext>
            </a:extLst>
          </p:cNvPr>
          <p:cNvSpPr txBox="1"/>
          <p:nvPr/>
        </p:nvSpPr>
        <p:spPr>
          <a:xfrm>
            <a:off x="3258136" y="5669279"/>
            <a:ext cx="632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pressure varies spatially, it drives temporal acceleration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166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3119A-B3D6-80CC-FEFE-2978A1E0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3D66-5DFB-EAE5-C8A1-EEC23B30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Relationships: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C92E8-DF26-825E-6E91-CEE8FF55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0" i="0" u="none" strike="noStrike" baseline="0" dirty="0"/>
              <a:t>c =</a:t>
            </a:r>
            <a:r>
              <a:rPr lang="el-GR" sz="1600" b="0" i="0" u="none" strike="noStrike" baseline="0" dirty="0"/>
              <a:t>λ</a:t>
            </a:r>
            <a:r>
              <a:rPr lang="en-CA" sz="1600" b="0" i="0" u="none" strike="noStrike" baseline="0" dirty="0"/>
              <a:t>f</a:t>
            </a:r>
          </a:p>
          <a:p>
            <a:r>
              <a:rPr lang="en-CA" sz="1600" dirty="0"/>
              <a:t>k=</a:t>
            </a:r>
            <a:r>
              <a:rPr lang="el-GR" sz="1600" dirty="0"/>
              <a:t>ω</a:t>
            </a:r>
            <a:r>
              <a:rPr lang="en-CA" sz="1600" dirty="0"/>
              <a:t>c, </a:t>
            </a:r>
            <a:r>
              <a:rPr lang="el-GR" sz="1600" dirty="0"/>
              <a:t>ω </a:t>
            </a:r>
            <a:r>
              <a:rPr lang="en-CA" sz="1600" dirty="0"/>
              <a:t>= c/k</a:t>
            </a:r>
          </a:p>
          <a:p>
            <a:r>
              <a:rPr lang="en-CA" sz="1600" b="0" i="0" u="none" strike="noStrike" baseline="0" dirty="0"/>
              <a:t>k=2</a:t>
            </a:r>
            <a:r>
              <a:rPr lang="el-GR" sz="1600" b="0" i="0" u="none" strike="noStrike" baseline="0" dirty="0"/>
              <a:t>π</a:t>
            </a:r>
            <a:r>
              <a:rPr lang="en-CA" sz="1600" b="0" i="0" u="none" strike="noStrike" baseline="0" dirty="0"/>
              <a:t>/</a:t>
            </a:r>
            <a:r>
              <a:rPr lang="el-GR" sz="1600" b="0" i="0" u="none" strike="noStrike" baseline="0" dirty="0"/>
              <a:t> λ</a:t>
            </a:r>
            <a:endParaRPr lang="en-US" sz="1600" b="0" i="0" u="none" strike="noStrike" baseline="0" dirty="0"/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14AC0D-0674-59CF-7FF9-C8D3768741AC}"/>
              </a:ext>
            </a:extLst>
          </p:cNvPr>
          <p:cNvGrpSpPr/>
          <p:nvPr/>
        </p:nvGrpSpPr>
        <p:grpSpPr>
          <a:xfrm>
            <a:off x="5532311" y="1319688"/>
            <a:ext cx="4134465" cy="2367649"/>
            <a:chOff x="6179573" y="1531831"/>
            <a:chExt cx="4134465" cy="2367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/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2800" b="0" dirty="0"/>
                    <a:t>+</a:t>
                  </a:r>
                  <a:r>
                    <a:rPr lang="en-CA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endParaRPr lang="en-CA" sz="2800" b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blipFill>
                  <a:blip r:embed="rId2"/>
                  <a:stretch>
                    <a:fillRect b="-1698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E7355E11-4210-94E5-86BD-4CC1ADC4B78D}"/>
                </a:ext>
              </a:extLst>
            </p:cNvPr>
            <p:cNvSpPr/>
            <p:nvPr/>
          </p:nvSpPr>
          <p:spPr>
            <a:xfrm rot="5400000">
              <a:off x="9079404" y="1587333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829722C-410C-A9AC-1585-5F4357DB2228}"/>
                </a:ext>
              </a:extLst>
            </p:cNvPr>
            <p:cNvSpPr/>
            <p:nvPr/>
          </p:nvSpPr>
          <p:spPr>
            <a:xfrm rot="5400000">
              <a:off x="7579983" y="1587332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942D8F-21C1-B0C1-EE59-B6302994E8C8}"/>
                </a:ext>
              </a:extLst>
            </p:cNvPr>
            <p:cNvSpPr txBox="1"/>
            <p:nvPr/>
          </p:nvSpPr>
          <p:spPr>
            <a:xfrm>
              <a:off x="6587362" y="1531831"/>
              <a:ext cx="1811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+x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2D7372-EB9D-F5E2-7B97-729CC0FBF660}"/>
                </a:ext>
              </a:extLst>
            </p:cNvPr>
            <p:cNvSpPr txBox="1"/>
            <p:nvPr/>
          </p:nvSpPr>
          <p:spPr>
            <a:xfrm>
              <a:off x="8542300" y="1531831"/>
              <a:ext cx="176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-x 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F967BC8-DFEA-4286-2270-BFE2649BE187}"/>
                </a:ext>
              </a:extLst>
            </p:cNvPr>
            <p:cNvSpPr/>
            <p:nvPr/>
          </p:nvSpPr>
          <p:spPr>
            <a:xfrm rot="16200000" flipV="1">
              <a:off x="6856890" y="3162179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C24B6-506E-C8EE-9BF2-9F3150C031C5}"/>
                </a:ext>
              </a:extLst>
            </p:cNvPr>
            <p:cNvSpPr txBox="1"/>
            <p:nvPr/>
          </p:nvSpPr>
          <p:spPr>
            <a:xfrm>
              <a:off x="6316232" y="3501541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1</a:t>
              </a:r>
              <a:r>
                <a:rPr lang="en-CA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CE4A06-8112-45EC-97B0-0B61D9B32458}"/>
                </a:ext>
              </a:extLst>
            </p:cNvPr>
            <p:cNvSpPr txBox="1"/>
            <p:nvPr/>
          </p:nvSpPr>
          <p:spPr>
            <a:xfrm>
              <a:off x="8188843" y="3530148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2</a:t>
              </a:r>
              <a:r>
                <a:rPr lang="en-CA" dirty="0"/>
                <a:t> 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D14CEA6-5D87-2BC8-658D-FFB6D5A28FC6}"/>
                </a:ext>
              </a:extLst>
            </p:cNvPr>
            <p:cNvSpPr/>
            <p:nvPr/>
          </p:nvSpPr>
          <p:spPr>
            <a:xfrm rot="16200000" flipV="1">
              <a:off x="8540109" y="3169552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E30C58-2CF9-8850-6221-D5E8C9748248}"/>
              </a:ext>
            </a:extLst>
          </p:cNvPr>
          <p:cNvGrpSpPr/>
          <p:nvPr/>
        </p:nvGrpSpPr>
        <p:grpSpPr>
          <a:xfrm>
            <a:off x="5659172" y="5132766"/>
            <a:ext cx="4641516" cy="1601198"/>
            <a:chOff x="6559769" y="3976642"/>
            <a:chExt cx="4641516" cy="1601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/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sz="24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</m:oMath>
                  </a14:m>
                  <a:r>
                    <a:rPr lang="en-CA" sz="2400" dirty="0"/>
                    <a:t> 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blipFill>
                  <a:blip r:embed="rId4"/>
                  <a:stretch>
                    <a:fillRect l="-2395" t="-1587" b="-3174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ADFF9E6B-7509-5FF5-3B69-5982A9A826BB}"/>
                </a:ext>
              </a:extLst>
            </p:cNvPr>
            <p:cNvSpPr/>
            <p:nvPr/>
          </p:nvSpPr>
          <p:spPr>
            <a:xfrm rot="5400000">
              <a:off x="7798472" y="4155536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1B7595-996E-80BF-A2C6-5046FE7555D0}"/>
                </a:ext>
              </a:extLst>
            </p:cNvPr>
            <p:cNvSpPr txBox="1"/>
            <p:nvPr/>
          </p:nvSpPr>
          <p:spPr>
            <a:xfrm>
              <a:off x="7359733" y="3976642"/>
              <a:ext cx="2280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Real part (amplitude)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218E4E-D81A-71F6-EFA8-9DE2C537D3A7}"/>
                </a:ext>
              </a:extLst>
            </p:cNvPr>
            <p:cNvSpPr txBox="1"/>
            <p:nvPr/>
          </p:nvSpPr>
          <p:spPr>
            <a:xfrm>
              <a:off x="7821257" y="5208508"/>
              <a:ext cx="3380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Imaginary/complex part (phase) 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1261E34A-C615-94D2-8FFB-588CDE49EC87}"/>
                </a:ext>
              </a:extLst>
            </p:cNvPr>
            <p:cNvSpPr/>
            <p:nvPr/>
          </p:nvSpPr>
          <p:spPr>
            <a:xfrm rot="16200000" flipV="1">
              <a:off x="8960815" y="4690399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EA74B6-DF96-B623-1519-8AE5B560F1D2}"/>
              </a:ext>
            </a:extLst>
          </p:cNvPr>
          <p:cNvGrpSpPr/>
          <p:nvPr/>
        </p:nvGrpSpPr>
        <p:grpSpPr>
          <a:xfrm>
            <a:off x="5424932" y="4189116"/>
            <a:ext cx="4349221" cy="384657"/>
            <a:chOff x="7001531" y="3324817"/>
            <a:chExt cx="4349221" cy="384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/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2400" b="0" i="1" dirty="0"/>
                    <a:t>f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blipFill>
                  <a:blip r:embed="rId5"/>
                  <a:stretch>
                    <a:fillRect l="-7194" t="-18750" r="-3597" b="-468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/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blipFill>
                  <a:blip r:embed="rId6"/>
                  <a:stretch>
                    <a:fillRect l="-6897" r="-6897"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826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B3459-0EAE-53BA-CE57-0FE861B53901}"/>
              </a:ext>
            </a:extLst>
          </p:cNvPr>
          <p:cNvSpPr txBox="1"/>
          <p:nvPr/>
        </p:nvSpPr>
        <p:spPr>
          <a:xfrm>
            <a:off x="2812025" y="2802194"/>
            <a:ext cx="69514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MATH BREAKOUT!</a:t>
            </a:r>
          </a:p>
        </p:txBody>
      </p:sp>
    </p:spTree>
    <p:extLst>
      <p:ext uri="{BB962C8B-B14F-4D97-AF65-F5344CB8AC3E}">
        <p14:creationId xmlns:p14="http://schemas.microsoft.com/office/powerpoint/2010/main" val="77518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1261-682C-8A02-1A9E-99B00F7D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0892C-EFA5-E3F5-7F55-3A7B7BCB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364" y="1333256"/>
            <a:ext cx="5661408" cy="539750"/>
          </a:xfrm>
        </p:spPr>
        <p:txBody>
          <a:bodyPr>
            <a:normAutofit/>
          </a:bodyPr>
          <a:lstStyle/>
          <a:p>
            <a:r>
              <a:rPr lang="en-CA" dirty="0"/>
              <a:t>Rigid, fixed; Displacement &amp; velocity=0</a:t>
            </a:r>
          </a:p>
        </p:txBody>
      </p:sp>
      <p:pic>
        <p:nvPicPr>
          <p:cNvPr id="5" name="Picture 4" descr="A black and white background with black dots&#10;&#10;Description automatically generated">
            <a:extLst>
              <a:ext uri="{FF2B5EF4-FFF2-40B4-BE49-F238E27FC236}">
                <a16:creationId xmlns:a16="http://schemas.microsoft.com/office/drawing/2014/main" id="{D6550273-7565-F8E7-B9CE-7317C41CE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64" y="1873006"/>
            <a:ext cx="5486400" cy="1571625"/>
          </a:xfrm>
          <a:prstGeom prst="rect">
            <a:avLst/>
          </a:prstGeom>
        </p:spPr>
      </p:pic>
      <p:pic>
        <p:nvPicPr>
          <p:cNvPr id="7" name="Picture 6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73193FB-5FBE-B88E-61FE-F57BDFD2D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4" y="1311753"/>
            <a:ext cx="4024364" cy="24872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1F371B-49A3-B7FA-326E-3CAE681FFB1A}"/>
              </a:ext>
            </a:extLst>
          </p:cNvPr>
          <p:cNvGrpSpPr/>
          <p:nvPr/>
        </p:nvGrpSpPr>
        <p:grpSpPr>
          <a:xfrm>
            <a:off x="976364" y="3821905"/>
            <a:ext cx="10065606" cy="2903360"/>
            <a:chOff x="976364" y="3821905"/>
            <a:chExt cx="10065606" cy="2903360"/>
          </a:xfrm>
        </p:grpSpPr>
        <p:pic>
          <p:nvPicPr>
            <p:cNvPr id="9" name="Picture 8" descr="A black and white background with black dots&#10;&#10;Description automatically generated">
              <a:extLst>
                <a:ext uri="{FF2B5EF4-FFF2-40B4-BE49-F238E27FC236}">
                  <a16:creationId xmlns:a16="http://schemas.microsoft.com/office/drawing/2014/main" id="{64D294C7-3750-0727-103E-E666159E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364" y="4738931"/>
              <a:ext cx="5486400" cy="1571625"/>
            </a:xfrm>
            <a:prstGeom prst="rect">
              <a:avLst/>
            </a:prstGeom>
          </p:spPr>
        </p:pic>
        <p:pic>
          <p:nvPicPr>
            <p:cNvPr id="11" name="Picture 10" descr="A diagram of a device&#10;&#10;Description automatically generated with medium confidence">
              <a:extLst>
                <a:ext uri="{FF2B5EF4-FFF2-40B4-BE49-F238E27FC236}">
                  <a16:creationId xmlns:a16="http://schemas.microsoft.com/office/drawing/2014/main" id="{C09978E7-344F-3654-5709-35136C67E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217" y="4167285"/>
              <a:ext cx="4138753" cy="2557980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80FA48C0-6FAA-70DF-BF09-3C4D6E9810E4}"/>
                </a:ext>
              </a:extLst>
            </p:cNvPr>
            <p:cNvSpPr txBox="1">
              <a:spLocks/>
            </p:cNvSpPr>
            <p:nvPr/>
          </p:nvSpPr>
          <p:spPr>
            <a:xfrm>
              <a:off x="976364" y="3821905"/>
              <a:ext cx="5119636" cy="9170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dirty="0"/>
                <a:t>Free, pressure release; pressure =0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BF4B7C-3CD0-729D-00DC-684322311E5A}"/>
              </a:ext>
            </a:extLst>
          </p:cNvPr>
          <p:cNvSpPr txBox="1"/>
          <p:nvPr/>
        </p:nvSpPr>
        <p:spPr>
          <a:xfrm>
            <a:off x="271514" y="648866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https://www.acs.psu.edu/drussell/Demos/SHO/mass.html</a:t>
            </a:r>
          </a:p>
        </p:txBody>
      </p:sp>
    </p:spTree>
    <p:extLst>
      <p:ext uri="{BB962C8B-B14F-4D97-AF65-F5344CB8AC3E}">
        <p14:creationId xmlns:p14="http://schemas.microsoft.com/office/powerpoint/2010/main" val="20688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01C2-FC26-2105-98D7-71084EB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CA" b="0" i="0" u="none" strike="noStrike" kern="100" baseline="0">
                <a:solidFill>
                  <a:srgbClr val="0F4761"/>
                </a:solidFill>
                <a:latin typeface="Times New Roman" panose="02020603050405020304" pitchFamily="18" charset="0"/>
              </a:rPr>
              <a:t>Interactions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293A-5281-CF78-A117-ED5FFCA98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Most sound combination of different harmonic waves at different amplitudes and frequencies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Results in </a:t>
            </a:r>
            <a:r>
              <a:rPr lang="en-US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constructive</a:t>
            </a:r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 and destructive interference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Can sum multiple harmonic waves to make any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/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1800" b="1" i="1" kern="100" smtClean="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1800" b="1" kern="100" dirty="0">
                    <a:solidFill>
                      <a:srgbClr val="0F4761"/>
                    </a:solidFill>
                    <a:effectLst/>
                    <a:latin typeface="Aptos Display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onstructive and destructive interference for two sine waves">
            <a:extLst>
              <a:ext uri="{FF2B5EF4-FFF2-40B4-BE49-F238E27FC236}">
                <a16:creationId xmlns:a16="http://schemas.microsoft.com/office/drawing/2014/main" id="{0AB81F12-20DB-2C23-B2C9-95546AD6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28" y="4216155"/>
            <a:ext cx="3502178" cy="26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24FE8339-2B5B-4DAF-A908-E1765F804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49" y="4452999"/>
            <a:ext cx="3235892" cy="21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3251-B297-1451-3894-52CF5145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Measurements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5717C-8A3C-6B66-B313-28967373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0-to peak</a:t>
            </a:r>
          </a:p>
          <a:p>
            <a:r>
              <a:rPr lang="en-US" sz="2000" dirty="0"/>
              <a:t>RMS</a:t>
            </a:r>
          </a:p>
          <a:p>
            <a:r>
              <a:rPr lang="en-US" sz="2000" dirty="0"/>
              <a:t>Peak-to-peak</a:t>
            </a:r>
          </a:p>
          <a:p>
            <a:endParaRPr lang="en-US" sz="2000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225B8034-FF9E-182E-9B3C-0AC65431E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2F4A-4F46-39B8-26BC-52F4A007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805C-8F16-2D66-013A-15F668C43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Intensity- a</a:t>
            </a:r>
            <a:r>
              <a:rPr lang="en-US" dirty="0"/>
              <a:t>mount of energy transmitted per unit time through a unit area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/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/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2400" dirty="0"/>
                  <a:t>= specific acoustic impedance, characteristic impedance:</a:t>
                </a:r>
              </a:p>
              <a:p>
                <a:r>
                  <a:rPr lang="en-CA" sz="2400" dirty="0"/>
                  <a:t>	</a:t>
                </a:r>
                <a:r>
                  <a:rPr lang="en-US" sz="2400" dirty="0"/>
                  <a:t> opposition of a medium to wave propagation</a:t>
                </a:r>
                <a:endParaRPr lang="en-CA" sz="2400" dirty="0"/>
              </a:p>
              <a:p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 =</a:t>
                </a:r>
                <a:r>
                  <a:rPr lang="en-CA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density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medium</m:t>
                    </m:r>
                  </m:oMath>
                </a14:m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(kg/m</a:t>
                </a:r>
                <a:r>
                  <a:rPr lang="en-CA" sz="24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CA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 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speed of sound in the medium</a:t>
                </a:r>
              </a:p>
              <a:p>
                <a:endParaRPr lang="en-CA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blipFill>
                <a:blip r:embed="rId4"/>
                <a:stretch>
                  <a:fillRect l="-1110" t="-25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/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/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  <m:r>
                            <a:rPr lang="en-CA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18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B0F4-167E-03CE-064D-599D466B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DCAD-7724-6BAE-B706-B19CC848D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CA" dirty="0"/>
          </a:p>
          <a:p>
            <a:r>
              <a:rPr lang="en-CA" dirty="0"/>
              <a:t>A Brief History of the [acoustics] Universe (Ruth)</a:t>
            </a:r>
          </a:p>
          <a:p>
            <a:r>
              <a:rPr lang="en-CA" dirty="0"/>
              <a:t>Python setup </a:t>
            </a:r>
          </a:p>
          <a:p>
            <a:r>
              <a:rPr lang="en-CA" dirty="0"/>
              <a:t>Acoustics Intro (Kait)</a:t>
            </a:r>
          </a:p>
          <a:p>
            <a:r>
              <a:rPr lang="en-CA" dirty="0"/>
              <a:t>One dimensional oscillators,  calculus refresher</a:t>
            </a:r>
          </a:p>
          <a:p>
            <a:r>
              <a:rPr lang="en-CA" dirty="0"/>
              <a:t>Break!</a:t>
            </a:r>
          </a:p>
          <a:p>
            <a:r>
              <a:rPr lang="en-CA" dirty="0"/>
              <a:t>Measurements (Kait)</a:t>
            </a:r>
          </a:p>
          <a:p>
            <a:pPr lvl="1"/>
            <a:r>
              <a:rPr lang="en-CA" dirty="0"/>
              <a:t>Continuous/Impulsive</a:t>
            </a:r>
          </a:p>
          <a:p>
            <a:r>
              <a:rPr lang="en-CA" dirty="0"/>
              <a:t>Python Bootcamp</a:t>
            </a:r>
          </a:p>
          <a:p>
            <a:r>
              <a:rPr lang="en-CA" dirty="0"/>
              <a:t>Reading List, sound measurements and JASCO Pocket guide (reference)</a:t>
            </a:r>
          </a:p>
          <a:p>
            <a:pPr lvl="1"/>
            <a:r>
              <a:rPr lang="en-CA" dirty="0">
                <a:hlinkClick r:id="rId2"/>
              </a:rPr>
              <a:t>https://tethys.pnnl.gov/sites/default/files/publications/jmse-09-00173.pdf</a:t>
            </a:r>
            <a:endParaRPr lang="en-CA" dirty="0"/>
          </a:p>
          <a:p>
            <a:pPr lvl="1"/>
            <a:r>
              <a:rPr lang="en-CA" dirty="0"/>
              <a:t>https://www.oceansinitiative.org/wp-content/uploads/2012/07/PocketBook-3rd-ed.pdf</a:t>
            </a:r>
          </a:p>
        </p:txBody>
      </p:sp>
    </p:spTree>
    <p:extLst>
      <p:ext uri="{BB962C8B-B14F-4D97-AF65-F5344CB8AC3E}">
        <p14:creationId xmlns:p14="http://schemas.microsoft.com/office/powerpoint/2010/main" val="3495584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61F6-C858-F91A-33E5-E570684B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Impulsive Signals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2567B-9F4F-BDA2-38B9-4EB9FDD4E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88313"/>
              </p:ext>
            </p:extLst>
          </p:nvPr>
        </p:nvGraphicFramePr>
        <p:xfrm>
          <a:off x="838200" y="1936158"/>
          <a:ext cx="3812458" cy="4414836"/>
        </p:xfrm>
        <a:graphic>
          <a:graphicData uri="http://schemas.openxmlformats.org/drawingml/2006/table">
            <a:tbl>
              <a:tblPr/>
              <a:tblGrid>
                <a:gridCol w="2510643">
                  <a:extLst>
                    <a:ext uri="{9D8B030D-6E8A-4147-A177-3AD203B41FA5}">
                      <a16:colId xmlns:a16="http://schemas.microsoft.com/office/drawing/2014/main" val="388404403"/>
                    </a:ext>
                  </a:extLst>
                </a:gridCol>
                <a:gridCol w="1301815">
                  <a:extLst>
                    <a:ext uri="{9D8B030D-6E8A-4147-A177-3AD203B41FA5}">
                      <a16:colId xmlns:a16="http://schemas.microsoft.com/office/drawing/2014/main" val="2361020121"/>
                    </a:ext>
                  </a:extLst>
                </a:gridCol>
              </a:tblGrid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Duration over which signal is averaged</a:t>
                      </a:r>
                      <a:endParaRPr lang="en-US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/>
                        <a:t>rms pressure</a:t>
                      </a:r>
                      <a:endParaRPr lang="en-CA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89859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0.5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1.4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169654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1.0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65353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0.8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363946"/>
                  </a:ext>
                </a:extLst>
              </a:tr>
            </a:tbl>
          </a:graphicData>
        </a:graphic>
      </p:graphicFrame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F330B6DA-9663-9909-5C11-F6F3424C8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30" y="1813423"/>
            <a:ext cx="5912291" cy="4596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959DF-5A4B-6D20-17FF-5E8E5C317405}"/>
              </a:ext>
            </a:extLst>
          </p:cNvPr>
          <p:cNvSpPr txBox="1"/>
          <p:nvPr/>
        </p:nvSpPr>
        <p:spPr>
          <a:xfrm>
            <a:off x="838200" y="6420465"/>
            <a:ext cx="39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www.dosits.org</a:t>
            </a:r>
          </a:p>
        </p:txBody>
      </p:sp>
    </p:spTree>
    <p:extLst>
      <p:ext uri="{BB962C8B-B14F-4D97-AF65-F5344CB8AC3E}">
        <p14:creationId xmlns:p14="http://schemas.microsoft.com/office/powerpoint/2010/main" val="3612976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DEC9-9779-4A64-B373-C3597311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13F4-4F73-8070-421B-7C48D11F2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524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𝑝𝑘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𝑝𝑘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600" dirty="0"/>
                        </a:p>
                        <a:p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100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𝑐𝑢𝑏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𝑐𝑢𝑚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6744" r="-153560" b="-34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156019" r="-153560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359091" r="-153560" b="-2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404000" r="-153560" b="-10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04000" r="-153560" b="-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5E2E0E8-0A90-7709-EAE0-508CD8A70C95}"/>
              </a:ext>
            </a:extLst>
          </p:cNvPr>
          <p:cNvSpPr txBox="1"/>
          <p:nvPr/>
        </p:nvSpPr>
        <p:spPr>
          <a:xfrm>
            <a:off x="354866" y="6419199"/>
            <a:ext cx="8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https://tethys.pnnl.gov/sites/default/files/publications/jmse-09-00173.pdf</a:t>
            </a:r>
          </a:p>
        </p:txBody>
      </p:sp>
    </p:spTree>
    <p:extLst>
      <p:ext uri="{BB962C8B-B14F-4D97-AF65-F5344CB8AC3E}">
        <p14:creationId xmlns:p14="http://schemas.microsoft.com/office/powerpoint/2010/main" val="345980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3E13-91B7-6F2C-4415-680C13EB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19A1-2E02-0EFB-B014-339A98F48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Python requires ‘environments’. Consider this the library where all the books are held. </a:t>
            </a:r>
          </a:p>
          <a:p>
            <a:r>
              <a:rPr lang="en-CA" dirty="0"/>
              <a:t>Environments Contain</a:t>
            </a:r>
          </a:p>
          <a:p>
            <a:pPr lvl="1"/>
            <a:r>
              <a:rPr lang="en-CA" dirty="0"/>
              <a:t>Version of Python</a:t>
            </a:r>
          </a:p>
          <a:p>
            <a:pPr lvl="1"/>
            <a:r>
              <a:rPr lang="en-CA" dirty="0"/>
              <a:t>Packages (libraries in R)</a:t>
            </a:r>
          </a:p>
          <a:p>
            <a:r>
              <a:rPr lang="en-CA" dirty="0"/>
              <a:t>Plus: Not recommended to update packages once you have your environment set up. </a:t>
            </a:r>
          </a:p>
          <a:p>
            <a:r>
              <a:rPr lang="en-CA" dirty="0"/>
              <a:t>Minus: Considerable changes between package and Python versions. Common to find compatibility issues</a:t>
            </a:r>
          </a:p>
          <a:p>
            <a:r>
              <a:rPr lang="en-CA" dirty="0"/>
              <a:t>https://anaconda.org/</a:t>
            </a:r>
          </a:p>
        </p:txBody>
      </p:sp>
    </p:spTree>
    <p:extLst>
      <p:ext uri="{BB962C8B-B14F-4D97-AF65-F5344CB8AC3E}">
        <p14:creationId xmlns:p14="http://schemas.microsoft.com/office/powerpoint/2010/main" val="317891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C038-5B6E-21ED-515D-1F5FF6D9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CA" sz="2800"/>
              <a:t>Getting 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A34D-D399-1FE2-3532-C78FC708A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CA" sz="1700">
                <a:hlinkClick r:id="rId2"/>
              </a:rPr>
              <a:t>www.anaconda.org</a:t>
            </a:r>
            <a:endParaRPr lang="en-CA" sz="1700"/>
          </a:p>
          <a:p>
            <a:r>
              <a:rPr lang="en-CA" sz="1700"/>
              <a:t>Python 3.12.3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C7D34-4E6B-A60B-9591-0A8717CD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56" y="1780794"/>
            <a:ext cx="6922008" cy="33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1035A-81A2-54D4-F5B4-3CA2A7F1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AA5490-1E82-DD6E-0098-AFBD184E9F65}"/>
              </a:ext>
            </a:extLst>
          </p:cNvPr>
          <p:cNvSpPr/>
          <p:nvPr/>
        </p:nvSpPr>
        <p:spPr>
          <a:xfrm>
            <a:off x="3015342" y="620486"/>
            <a:ext cx="1001486" cy="7511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0C2CC3-5720-8E17-0644-8166C41B6EA1}"/>
              </a:ext>
            </a:extLst>
          </p:cNvPr>
          <p:cNvSpPr/>
          <p:nvPr/>
        </p:nvSpPr>
        <p:spPr>
          <a:xfrm>
            <a:off x="6379027" y="3113314"/>
            <a:ext cx="1665515" cy="19158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D0EDBB-614A-9EC2-B823-D296657A7E8E}"/>
              </a:ext>
            </a:extLst>
          </p:cNvPr>
          <p:cNvSpPr/>
          <p:nvPr/>
        </p:nvSpPr>
        <p:spPr>
          <a:xfrm>
            <a:off x="7968341" y="1197428"/>
            <a:ext cx="1665515" cy="19158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6AE686-3EF6-AF07-760D-CD20110AB043}"/>
              </a:ext>
            </a:extLst>
          </p:cNvPr>
          <p:cNvSpPr/>
          <p:nvPr/>
        </p:nvSpPr>
        <p:spPr>
          <a:xfrm>
            <a:off x="3064325" y="2971799"/>
            <a:ext cx="1665515" cy="191588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80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3BB9999-494E-2422-631C-0C1ED248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CA" sz="4000" dirty="0"/>
              <a:t>Python installation can be irritating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71C0A8B4-3482-28C8-47CD-E81D006A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/>
              <a:t>Deep breaths</a:t>
            </a:r>
          </a:p>
          <a:p>
            <a:r>
              <a:rPr lang="en-US" sz="2000" dirty="0"/>
              <a:t>Work with Kait </a:t>
            </a:r>
          </a:p>
          <a:p>
            <a:r>
              <a:rPr lang="en-US" sz="2000" dirty="0"/>
              <a:t>Google it (that’s what I do)</a:t>
            </a:r>
          </a:p>
          <a:p>
            <a:r>
              <a:rPr lang="en-US" sz="2000" dirty="0"/>
              <a:t>Figure out what works on your machine, as it may not work on mine</a:t>
            </a:r>
          </a:p>
        </p:txBody>
      </p:sp>
      <p:pic>
        <p:nvPicPr>
          <p:cNvPr id="5" name="Content Placeholder 4" descr="A white towel with black text&#10;&#10;Description automatically generated">
            <a:extLst>
              <a:ext uri="{FF2B5EF4-FFF2-40B4-BE49-F238E27FC236}">
                <a16:creationId xmlns:a16="http://schemas.microsoft.com/office/drawing/2014/main" id="{2149E1C6-25A9-CB7E-22EB-252EDC272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" r="1" b="2453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383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3C9A-E2BF-76DA-B3F1-EAA4CD9C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Installing Packages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6566C-0B09-7E93-E101-7B4F778B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From Anaconda- ok</a:t>
            </a:r>
          </a:p>
          <a:p>
            <a:r>
              <a:rPr lang="en-CA" dirty="0"/>
              <a:t>Pip – better (think Cran)</a:t>
            </a:r>
          </a:p>
          <a:p>
            <a:r>
              <a:rPr lang="en-CA" dirty="0"/>
              <a:t>Everyday libraries, </a:t>
            </a:r>
            <a:r>
              <a:rPr lang="en-CA" dirty="0" err="1"/>
              <a:t>numpy</a:t>
            </a:r>
            <a:r>
              <a:rPr lang="en-CA" dirty="0"/>
              <a:t>, pandas, </a:t>
            </a:r>
            <a:r>
              <a:rPr lang="en-CA" dirty="0" err="1"/>
              <a:t>librosa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92004-912B-EA2A-99CB-93F9D095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3572381"/>
            <a:ext cx="12192000" cy="22947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31EE9BF-211F-5882-A142-6AD6CAEF0769}"/>
              </a:ext>
            </a:extLst>
          </p:cNvPr>
          <p:cNvGrpSpPr/>
          <p:nvPr/>
        </p:nvGrpSpPr>
        <p:grpSpPr>
          <a:xfrm>
            <a:off x="3082020" y="1211989"/>
            <a:ext cx="8271780" cy="4434021"/>
            <a:chOff x="3638784" y="2111828"/>
            <a:chExt cx="8271780" cy="44340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1C504C-F4BB-FF46-89E6-31F1A6E0C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8784" y="2111828"/>
              <a:ext cx="8271780" cy="443402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A33F233-6F36-758E-3601-1C94BE96DABF}"/>
                </a:ext>
              </a:extLst>
            </p:cNvPr>
            <p:cNvCxnSpPr/>
            <p:nvPr/>
          </p:nvCxnSpPr>
          <p:spPr>
            <a:xfrm flipH="1">
              <a:off x="7652656" y="4180114"/>
              <a:ext cx="2166258" cy="6422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44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AE0D-15A7-8D1D-EA65-4F11E310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time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07F35-1AE7-217F-2460-FD6E7F64D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One dimensional oscillator</a:t>
            </a:r>
          </a:p>
          <a:p>
            <a:pPr lvl="1"/>
            <a:r>
              <a:rPr lang="en-CA" dirty="0"/>
              <a:t>Review derivatives of trigonometric functions (sin, cos, e</a:t>
            </a:r>
            <a:r>
              <a:rPr lang="en-CA" baseline="30000" dirty="0"/>
              <a:t>x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Reading partial differential equations</a:t>
            </a:r>
          </a:p>
          <a:p>
            <a:pPr lvl="1"/>
            <a:r>
              <a:rPr lang="en-CA" dirty="0"/>
              <a:t>Solving the 1-d wave equation</a:t>
            </a:r>
          </a:p>
          <a:p>
            <a:r>
              <a:rPr lang="en-CA" dirty="0"/>
              <a:t>Boundary conditions</a:t>
            </a:r>
          </a:p>
          <a:p>
            <a:r>
              <a:rPr lang="en-CA" dirty="0"/>
              <a:t>Measurements</a:t>
            </a:r>
          </a:p>
          <a:p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888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D4E5-6FAB-B3D8-B0F2-40A57A57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Python basics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AA673-2535-6ED5-9C15-AABE2351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Indentation matters!</a:t>
            </a:r>
          </a:p>
          <a:p>
            <a:r>
              <a:rPr lang="en-CA" dirty="0"/>
              <a:t>Declaring variables, same as R/</a:t>
            </a:r>
            <a:r>
              <a:rPr lang="en-CA" dirty="0" err="1"/>
              <a:t>Matlab</a:t>
            </a:r>
            <a:endParaRPr lang="en-CA" dirty="0"/>
          </a:p>
          <a:p>
            <a:r>
              <a:rPr lang="en-CA" dirty="0"/>
              <a:t>Function == ‘definitions’</a:t>
            </a:r>
          </a:p>
          <a:p>
            <a:r>
              <a:rPr lang="en-CA" dirty="0"/>
              <a:t>Doc strings </a:t>
            </a:r>
          </a:p>
          <a:p>
            <a:pPr lvl="1"/>
            <a:r>
              <a:rPr lang="en-CA" dirty="0"/>
              <a:t>In spyder type “”” to generate documentation strings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65184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4318</TotalTime>
  <Words>994</Words>
  <Application>Microsoft Office PowerPoint</Application>
  <PresentationFormat>Widescreen</PresentationFormat>
  <Paragraphs>161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Times New Roman</vt:lpstr>
      <vt:lpstr>Trebuchet MS</vt:lpstr>
      <vt:lpstr>Wingdings 3</vt:lpstr>
      <vt:lpstr>Facet</vt:lpstr>
      <vt:lpstr>Back to Basics</vt:lpstr>
      <vt:lpstr>Overview </vt:lpstr>
      <vt:lpstr>Installing Python</vt:lpstr>
      <vt:lpstr>Getting Going</vt:lpstr>
      <vt:lpstr>PowerPoint Presentation</vt:lpstr>
      <vt:lpstr>Python installation can be irritating</vt:lpstr>
      <vt:lpstr>Installing Packages </vt:lpstr>
      <vt:lpstr>Next time </vt:lpstr>
      <vt:lpstr>Python basics </vt:lpstr>
      <vt:lpstr>What is sound</vt:lpstr>
      <vt:lpstr>Critical measures: </vt:lpstr>
      <vt:lpstr>The wave equation</vt:lpstr>
      <vt:lpstr>PowerPoint Presentation</vt:lpstr>
      <vt:lpstr>Important Relationships: </vt:lpstr>
      <vt:lpstr>PowerPoint Presentation</vt:lpstr>
      <vt:lpstr>Boundary Conditions</vt:lpstr>
      <vt:lpstr>Interactions</vt:lpstr>
      <vt:lpstr>Measurements </vt:lpstr>
      <vt:lpstr>Measurements</vt:lpstr>
      <vt:lpstr>Impulsive Signals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Kaitlin Palmer</dc:creator>
  <cp:lastModifiedBy>Kaitlin Palmer</cp:lastModifiedBy>
  <cp:revision>14</cp:revision>
  <dcterms:created xsi:type="dcterms:W3CDTF">2024-12-26T06:39:09Z</dcterms:created>
  <dcterms:modified xsi:type="dcterms:W3CDTF">2025-01-08T01:01:03Z</dcterms:modified>
</cp:coreProperties>
</file>